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63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7" r:id="rId11"/>
    <p:sldId id="264" r:id="rId12"/>
    <p:sldId id="265" r:id="rId13"/>
    <p:sldId id="268" r:id="rId14"/>
    <p:sldId id="270" r:id="rId15"/>
    <p:sldId id="271" r:id="rId16"/>
    <p:sldId id="269" r:id="rId17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AF6"/>
    <a:srgbClr val="FDFFFD"/>
    <a:srgbClr val="FFFDF0"/>
    <a:srgbClr val="FFFEF1"/>
    <a:srgbClr val="FFFFF2"/>
    <a:srgbClr val="0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0" autoAdjust="0"/>
    <p:restoredTop sz="88016" autoAdjust="0"/>
  </p:normalViewPr>
  <p:slideViewPr>
    <p:cSldViewPr snapToGrid="0" snapToObjects="1">
      <p:cViewPr varScale="1">
        <p:scale>
          <a:sx n="115" d="100"/>
          <a:sy n="115" d="100"/>
        </p:scale>
        <p:origin x="1088" y="184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08" d="100"/>
          <a:sy n="108" d="100"/>
        </p:scale>
        <p:origin x="2704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98E617-937E-FC4A-8748-C6BABACC53FE}" type="datetimeFigureOut">
              <a:rPr lang="en-US" smtClean="0"/>
              <a:t>6/5/18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BE5334-810D-C443-935F-B933F0519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485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1E76F-63EC-3849-B890-E56FE4AABDB1}" type="datetimeFigureOut">
              <a:rPr lang="en-US" smtClean="0"/>
              <a:t>6/5/18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2E2218-332F-2046-8919-12C975A97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17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E2218-332F-2046-8919-12C975A973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12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E2218-332F-2046-8919-12C975A973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13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Answers: Bill Murray as Dr. Peter </a:t>
            </a:r>
            <a:r>
              <a:rPr lang="en-US" dirty="0" err="1"/>
              <a:t>Venkman</a:t>
            </a:r>
            <a:r>
              <a:rPr lang="en-US" dirty="0"/>
              <a:t>, Ernie Hudson as Winston </a:t>
            </a:r>
            <a:r>
              <a:rPr lang="en-US" dirty="0" err="1"/>
              <a:t>Zeddemore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E2218-332F-2046-8919-12C975A973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813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dirty="0" err="1"/>
              <a:t>HackerRankTest</a:t>
            </a:r>
            <a:r>
              <a:rPr lang="en-US" dirty="0"/>
              <a:t> project for Java compatibility demo</a:t>
            </a:r>
          </a:p>
          <a:p>
            <a:r>
              <a:rPr lang="en-US" dirty="0"/>
              <a:t>Use </a:t>
            </a:r>
            <a:r>
              <a:rPr lang="en-US" dirty="0" err="1"/>
              <a:t>VideoGame</a:t>
            </a:r>
            <a:r>
              <a:rPr lang="en-US" dirty="0"/>
              <a:t> source in </a:t>
            </a:r>
            <a:r>
              <a:rPr lang="en-US" dirty="0" err="1"/>
              <a:t>tasktracker</a:t>
            </a:r>
            <a:r>
              <a:rPr lang="en-US" dirty="0"/>
              <a:t> project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E2218-332F-2046-8919-12C975A973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183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E2218-332F-2046-8919-12C975A973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326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Are any of you still using SOAP / XML?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E2218-332F-2046-8919-12C975A973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771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E2218-332F-2046-8919-12C975A973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238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Create the database prior to presentation due to length of time required to create it on Azure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E2218-332F-2046-8919-12C975A973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465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4403" y="5497350"/>
            <a:ext cx="9282753" cy="557036"/>
          </a:xfrm>
        </p:spPr>
        <p:txBody>
          <a:bodyPr>
            <a:no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4403" y="6054386"/>
            <a:ext cx="9282753" cy="525236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16356" y="2064771"/>
            <a:ext cx="6400800" cy="19248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90963" y="1295401"/>
            <a:ext cx="9034069" cy="45372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89325" y="169154"/>
            <a:ext cx="11631346" cy="654576"/>
          </a:xfrm>
        </p:spPr>
        <p:txBody>
          <a:bodyPr>
            <a:normAutofit/>
          </a:bodyPr>
          <a:lstStyle>
            <a:lvl1pPr>
              <a:defRPr sz="3600" b="1" i="0" baseline="0">
                <a:solidFill>
                  <a:schemeClr val="tx1"/>
                </a:solidFill>
                <a:latin typeface="+mj-lt"/>
                <a:ea typeface="Tahoma" charset="0"/>
                <a:cs typeface="Tahoma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5" hasCustomPrompt="1"/>
          </p:nvPr>
        </p:nvSpPr>
        <p:spPr>
          <a:xfrm>
            <a:off x="289325" y="823731"/>
            <a:ext cx="11631346" cy="340973"/>
          </a:xfr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tx1"/>
                </a:solidFill>
                <a:latin typeface="+mn-lt"/>
                <a:ea typeface="Tahoma" charset="0"/>
                <a:cs typeface="Tahoma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 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251262" y="6356352"/>
            <a:ext cx="12104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90E1F-9A60-E847-80E9-A18EC3747F23}" type="datetime1">
              <a:rPr lang="en-US" smtClean="0"/>
              <a:t>6/5/18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3350" y="6356352"/>
            <a:ext cx="77716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Dogs and Cats, Living Together: Kotlin, Spring Boot and REST on Azure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9325" y="6356352"/>
            <a:ext cx="7702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ABCABC6B-F667-1540-8370-D056DC2C0FCE}" type="slidenum">
              <a:rPr lang="en-US" smtClean="0"/>
              <a:pPr algn="l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900" y="1030147"/>
            <a:ext cx="1978755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030" y="1030147"/>
            <a:ext cx="7229722" cy="47803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94435" y="224495"/>
            <a:ext cx="2844059" cy="365125"/>
          </a:xfrm>
          <a:prstGeom prst="rect">
            <a:avLst/>
          </a:prstGeom>
        </p:spPr>
        <p:txBody>
          <a:bodyPr/>
          <a:lstStyle/>
          <a:p>
            <a:fld id="{1034B1BB-D91B-234B-83A5-5C45B662AA41}" type="datetime1">
              <a:rPr lang="en-US" smtClean="0"/>
              <a:t>6/5/18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35102" y="6040421"/>
            <a:ext cx="466832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Dogs and Cats, Living Together: Kotlin, Spring Boot and REST on Azure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7181" y="224494"/>
            <a:ext cx="1775745" cy="365125"/>
          </a:xfrm>
          <a:prstGeom prst="rect">
            <a:avLst/>
          </a:prstGeom>
        </p:spPr>
        <p:txBody>
          <a:bodyPr/>
          <a:lstStyle/>
          <a:p>
            <a:fld id="{FDD84730-9A28-D44A-A27A-CC381838E8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9325" y="169154"/>
            <a:ext cx="11631346" cy="654576"/>
          </a:xfrm>
        </p:spPr>
        <p:txBody>
          <a:bodyPr>
            <a:normAutofit/>
          </a:bodyPr>
          <a:lstStyle>
            <a:lvl1pPr>
              <a:defRPr sz="3600" b="1" i="0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0963" y="1460501"/>
            <a:ext cx="9034069" cy="4486429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289325" y="823731"/>
            <a:ext cx="11631346" cy="409421"/>
          </a:xfr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 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251262" y="6356352"/>
            <a:ext cx="12104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9E504-F35B-9B41-8AC1-A56E0D2AA4C3}" type="datetime1">
              <a:rPr lang="en-US" smtClean="0"/>
              <a:t>6/5/18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3350" y="6356352"/>
            <a:ext cx="77716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Dogs and Cats, Living Together: Kotlin, Spring Boot and REST on Azure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9325" y="6356352"/>
            <a:ext cx="7702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ABCABC6B-F667-1540-8370-D056DC2C0FCE}" type="slidenum">
              <a:rPr lang="en-US" smtClean="0"/>
              <a:pPr algn="l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" y="0"/>
            <a:ext cx="12188824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749" y="3146971"/>
            <a:ext cx="11034094" cy="712745"/>
          </a:xfrm>
        </p:spPr>
        <p:txBody>
          <a:bodyPr anchor="t">
            <a:normAutofit/>
          </a:bodyPr>
          <a:lstStyle>
            <a:lvl1pPr algn="ctr">
              <a:defRPr sz="3200" b="1" i="0" cap="none" baseline="0">
                <a:solidFill>
                  <a:schemeClr val="bg1"/>
                </a:solidFill>
                <a:latin typeface="+mj-lt"/>
                <a:ea typeface="Tahoma" charset="0"/>
                <a:cs typeface="Tahom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7758" y="3892451"/>
            <a:ext cx="8847651" cy="487680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" y="0"/>
            <a:ext cx="12188824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98749" y="3146971"/>
            <a:ext cx="11034094" cy="712745"/>
          </a:xfrm>
        </p:spPr>
        <p:txBody>
          <a:bodyPr anchor="t">
            <a:normAutofit/>
          </a:bodyPr>
          <a:lstStyle>
            <a:lvl1pPr algn="ctr">
              <a:defRPr sz="3200" b="1" i="0" cap="none" baseline="0">
                <a:solidFill>
                  <a:schemeClr val="bg1"/>
                </a:solidFill>
                <a:latin typeface="+mj-lt"/>
                <a:ea typeface="Tahoma" charset="0"/>
                <a:cs typeface="Tahom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1677758" y="3892451"/>
            <a:ext cx="8847651" cy="487680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7236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94563" y="1284923"/>
            <a:ext cx="5704370" cy="4874578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42710" y="1284923"/>
            <a:ext cx="5728748" cy="4874577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89325" y="169154"/>
            <a:ext cx="11631346" cy="654576"/>
          </a:xfrm>
        </p:spPr>
        <p:txBody>
          <a:bodyPr>
            <a:normAutofit/>
          </a:bodyPr>
          <a:lstStyle>
            <a:lvl1pPr>
              <a:defRPr sz="3600" b="1" i="0" baseline="0">
                <a:solidFill>
                  <a:schemeClr val="tx1"/>
                </a:solidFill>
                <a:latin typeface="+mj-lt"/>
                <a:ea typeface="Tahoma" charset="0"/>
                <a:cs typeface="Tahoma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5" hasCustomPrompt="1"/>
          </p:nvPr>
        </p:nvSpPr>
        <p:spPr>
          <a:xfrm>
            <a:off x="289325" y="823731"/>
            <a:ext cx="11631346" cy="340973"/>
          </a:xfr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tx1"/>
                </a:solidFill>
                <a:latin typeface="+mn-lt"/>
                <a:ea typeface="Tahoma" charset="0"/>
                <a:cs typeface="Tahoma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 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1251262" y="6356352"/>
            <a:ext cx="12104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5FD72-BC61-B448-A9BE-1DAC95F48C62}" type="datetime1">
              <a:rPr lang="en-US" smtClean="0"/>
              <a:t>6/5/18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3350" y="6356352"/>
            <a:ext cx="77716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Dogs and Cats, Living Together: Kotlin, Spring Boot and REST on Azure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9325" y="6356352"/>
            <a:ext cx="7702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ABCABC6B-F667-1540-8370-D056DC2C0FCE}" type="slidenum">
              <a:rPr lang="en-US" smtClean="0"/>
              <a:pPr algn="l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563" y="1367441"/>
            <a:ext cx="5713685" cy="434519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564" y="1924612"/>
            <a:ext cx="5703444" cy="4222188"/>
          </a:xfrm>
        </p:spPr>
        <p:txBody>
          <a:bodyPr/>
          <a:lstStyle>
            <a:lvl1pPr>
              <a:defRPr sz="1800">
                <a:solidFill>
                  <a:schemeClr val="accent6"/>
                </a:solidFill>
              </a:defRPr>
            </a:lvl1pPr>
            <a:lvl2pPr>
              <a:defRPr sz="1500">
                <a:solidFill>
                  <a:schemeClr val="accent6"/>
                </a:solidFill>
              </a:defRPr>
            </a:lvl2pPr>
            <a:lvl3pPr>
              <a:defRPr sz="135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2710" y="1367441"/>
            <a:ext cx="5728748" cy="434519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2710" y="1924612"/>
            <a:ext cx="5728748" cy="4222188"/>
          </a:xfrm>
        </p:spPr>
        <p:txBody>
          <a:bodyPr/>
          <a:lstStyle>
            <a:lvl1pPr>
              <a:defRPr sz="1800">
                <a:solidFill>
                  <a:schemeClr val="accent6"/>
                </a:solidFill>
              </a:defRPr>
            </a:lvl1pPr>
            <a:lvl2pPr>
              <a:defRPr sz="1500">
                <a:solidFill>
                  <a:schemeClr val="accent6"/>
                </a:solidFill>
              </a:defRPr>
            </a:lvl2pPr>
            <a:lvl3pPr>
              <a:defRPr sz="135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89325" y="169154"/>
            <a:ext cx="11631346" cy="654576"/>
          </a:xfrm>
        </p:spPr>
        <p:txBody>
          <a:bodyPr>
            <a:normAutofit/>
          </a:bodyPr>
          <a:lstStyle>
            <a:lvl1pPr>
              <a:defRPr sz="3600" b="1" i="0" baseline="0">
                <a:solidFill>
                  <a:schemeClr val="tx1"/>
                </a:solidFill>
                <a:latin typeface="+mj-lt"/>
                <a:ea typeface="Tahoma" charset="0"/>
                <a:cs typeface="Tahoma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5" hasCustomPrompt="1"/>
          </p:nvPr>
        </p:nvSpPr>
        <p:spPr>
          <a:xfrm>
            <a:off x="289325" y="823731"/>
            <a:ext cx="11631346" cy="421058"/>
          </a:xfr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tx1"/>
                </a:solidFill>
                <a:latin typeface="+mn-lt"/>
                <a:ea typeface="Tahoma" charset="0"/>
                <a:cs typeface="Tahoma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 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6"/>
          </p:nvPr>
        </p:nvSpPr>
        <p:spPr>
          <a:xfrm>
            <a:off x="1251262" y="6356352"/>
            <a:ext cx="12104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806F1-6A20-9E4F-8B3B-3DEA843C0F9D}" type="datetime1">
              <a:rPr lang="en-US" smtClean="0"/>
              <a:t>6/5/18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653350" y="6356352"/>
            <a:ext cx="77716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Dogs and Cats, Living Together: Kotlin, Spring Boot and REST on Azure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289325" y="6356352"/>
            <a:ext cx="7702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ABCABC6B-F667-1540-8370-D056DC2C0FCE}" type="slidenum">
              <a:rPr lang="en-US" smtClean="0"/>
              <a:pPr algn="l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89325" y="169154"/>
            <a:ext cx="11631346" cy="654576"/>
          </a:xfrm>
        </p:spPr>
        <p:txBody>
          <a:bodyPr>
            <a:normAutofit/>
          </a:bodyPr>
          <a:lstStyle>
            <a:lvl1pPr>
              <a:defRPr sz="3600" b="1" i="0" baseline="0">
                <a:solidFill>
                  <a:schemeClr val="tx1"/>
                </a:solidFill>
                <a:latin typeface="+mj-lt"/>
                <a:ea typeface="Tahoma" charset="0"/>
                <a:cs typeface="Tahoma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5" hasCustomPrompt="1"/>
          </p:nvPr>
        </p:nvSpPr>
        <p:spPr>
          <a:xfrm>
            <a:off x="289325" y="823731"/>
            <a:ext cx="11631346" cy="340973"/>
          </a:xfr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tx1"/>
                </a:solidFill>
                <a:latin typeface="+mn-lt"/>
                <a:ea typeface="Tahoma" charset="0"/>
                <a:cs typeface="Tahoma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 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251262" y="6356352"/>
            <a:ext cx="12104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0DFDB-879E-3A4B-998D-85C8C3909B3F}" type="datetime1">
              <a:rPr lang="en-US" smtClean="0"/>
              <a:t>6/5/18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3350" y="6356352"/>
            <a:ext cx="77716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Dogs and Cats, Living Together: Kotlin, Spring Boot and REST on Azure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9325" y="6356352"/>
            <a:ext cx="7702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ABCABC6B-F667-1540-8370-D056DC2C0FCE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645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6080072" y="-21511"/>
            <a:ext cx="4904211" cy="6271840"/>
          </a:xfrm>
          <a:prstGeom prst="rect">
            <a:avLst/>
          </a:prstGeom>
          <a:solidFill>
            <a:srgbClr val="F5F5F5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197180" y="-21510"/>
            <a:ext cx="4672383" cy="623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2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94435" y="224495"/>
            <a:ext cx="284405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045C074-4F4D-8D4E-B704-BBC4B345171A}" type="datetime1">
              <a:rPr lang="en-US" smtClean="0"/>
              <a:t>6/5/18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97181" y="224494"/>
            <a:ext cx="177574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1207116" y="601886"/>
            <a:ext cx="4748439" cy="56484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462" y="856527"/>
            <a:ext cx="4119514" cy="5150734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199570" y="6088284"/>
            <a:ext cx="4672383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6986" y="5724838"/>
            <a:ext cx="4657006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/>
              <a:t>Dogs and Cats, Living Together: Kotlin, Spring Boot and REST on Azure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131" y="2657437"/>
            <a:ext cx="4404949" cy="1463153"/>
          </a:xfrm>
        </p:spPr>
        <p:txBody>
          <a:bodyPr anchor="b">
            <a:normAutofit/>
          </a:bodyPr>
          <a:lstStyle>
            <a:lvl1pPr algn="l">
              <a:defRPr sz="21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3813" y="4136994"/>
            <a:ext cx="4397233" cy="1517904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6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01"/>
          <p:cNvSpPr/>
          <p:nvPr/>
        </p:nvSpPr>
        <p:spPr>
          <a:xfrm>
            <a:off x="1207116" y="601886"/>
            <a:ext cx="4748439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39930" y="693795"/>
            <a:ext cx="4478331" cy="5468112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-420260" y="-36576"/>
            <a:ext cx="13239661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0921" y="1323984"/>
            <a:ext cx="4400166" cy="146304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1198" y="2796171"/>
            <a:ext cx="4399618" cy="1519561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42424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5" name="Date Placeholder 3"/>
          <p:cNvSpPr>
            <a:spLocks noGrp="1"/>
          </p:cNvSpPr>
          <p:nvPr>
            <p:ph type="dt" sz="half" idx="10"/>
          </p:nvPr>
        </p:nvSpPr>
        <p:spPr>
          <a:xfrm>
            <a:off x="1251262" y="6356352"/>
            <a:ext cx="12104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06234-2742-5E4B-9484-709EA4652B0F}" type="datetime1">
              <a:rPr lang="en-US" smtClean="0"/>
              <a:t>6/5/18</a:t>
            </a:fld>
            <a:endParaRPr lang="en-US"/>
          </a:p>
        </p:txBody>
      </p:sp>
      <p:sp>
        <p:nvSpPr>
          <p:cNvPr id="5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3350" y="6356352"/>
            <a:ext cx="77716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Dogs and Cats, Living Together: Kotlin, Spring Boot and REST on Azure</a:t>
            </a:r>
            <a:endParaRPr lang="en-US" dirty="0"/>
          </a:p>
        </p:txBody>
      </p:sp>
      <p:sp>
        <p:nvSpPr>
          <p:cNvPr id="5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9325" y="6356352"/>
            <a:ext cx="7702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ABCABC6B-F667-1540-8370-D056DC2C0FCE}" type="slidenum">
              <a:rPr lang="en-US" smtClean="0"/>
              <a:pPr algn="l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5564"/>
            <a:ext cx="4178300" cy="60263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1" y="1078993"/>
            <a:ext cx="11379200" cy="4753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591801" y="6365877"/>
            <a:ext cx="1168400" cy="355600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390962" y="6356352"/>
            <a:ext cx="12104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88E94-A153-F142-AE1B-F0F0179CB606}" type="datetime1">
              <a:rPr lang="en-US" smtClean="0"/>
              <a:t>6/5/18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79829" y="6356352"/>
            <a:ext cx="7092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Dogs and Cats, Living Together: Kotlin, Spring Boot and REST on Azure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" y="6356352"/>
            <a:ext cx="7702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ABC6B-F667-1540-8370-D056DC2C0F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76" r:id="rId4"/>
    <p:sldLayoutId id="2147483767" r:id="rId5"/>
    <p:sldLayoutId id="2147483768" r:id="rId6"/>
    <p:sldLayoutId id="2147483775" r:id="rId7"/>
    <p:sldLayoutId id="2147483771" r:id="rId8"/>
    <p:sldLayoutId id="2147483772" r:id="rId9"/>
    <p:sldLayoutId id="2147483773" r:id="rId10"/>
    <p:sldLayoutId id="2147483774" r:id="rId11"/>
  </p:sldLayoutIdLst>
  <p:hf hdr="0" dt="0"/>
  <p:txStyles>
    <p:titleStyle>
      <a:lvl1pPr algn="l" defTabSz="685800" rtl="0" eaLnBrk="1" latinLnBrk="0" hangingPunct="1">
        <a:spcBef>
          <a:spcPct val="0"/>
        </a:spcBef>
        <a:buNone/>
        <a:defRPr sz="3000" b="1" i="0" kern="1200" baseline="0">
          <a:solidFill>
            <a:schemeClr val="accent1"/>
          </a:solidFill>
          <a:latin typeface="Century Gothic" charset="0"/>
          <a:ea typeface="Century Gothic" charset="0"/>
          <a:cs typeface="Century Gothic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05740" algn="l" defTabSz="685800" rtl="0" eaLnBrk="1" latinLnBrk="0" hangingPunct="1">
        <a:spcBef>
          <a:spcPct val="20000"/>
        </a:spcBef>
        <a:buClr>
          <a:schemeClr val="accent1"/>
        </a:buClr>
        <a:buSzPct val="120000"/>
        <a:buFont typeface="Arial" charset="0"/>
        <a:buChar char="•"/>
        <a:defRPr sz="1800" b="0" i="0" kern="1200">
          <a:solidFill>
            <a:schemeClr val="accent6"/>
          </a:solidFill>
          <a:latin typeface="Century Gothic" charset="0"/>
          <a:ea typeface="Century Gothic" charset="0"/>
          <a:cs typeface="Century Gothic" charset="0"/>
        </a:defRPr>
      </a:lvl1pPr>
      <a:lvl2pPr marL="480060" indent="-205740" algn="l" defTabSz="685800" rtl="0" eaLnBrk="1" latinLnBrk="0" hangingPunct="1">
        <a:spcBef>
          <a:spcPct val="20000"/>
        </a:spcBef>
        <a:buClr>
          <a:schemeClr val="accent1"/>
        </a:buClr>
        <a:buSzPct val="100000"/>
        <a:buFont typeface="Courier New" charset="0"/>
        <a:buChar char="o"/>
        <a:defRPr sz="1650" b="0" i="0" kern="1200">
          <a:solidFill>
            <a:schemeClr val="accent6"/>
          </a:solidFill>
          <a:latin typeface="Century Gothic" charset="0"/>
          <a:ea typeface="Century Gothic" charset="0"/>
          <a:cs typeface="Century Gothic" charset="0"/>
        </a:defRPr>
      </a:lvl2pPr>
      <a:lvl3pPr marL="685800" indent="-171450" algn="l" defTabSz="685800" rtl="0" eaLnBrk="1" latinLnBrk="0" hangingPunct="1">
        <a:spcBef>
          <a:spcPct val="20000"/>
        </a:spcBef>
        <a:buClr>
          <a:schemeClr val="accent1"/>
        </a:buClr>
        <a:buSzPct val="70000"/>
        <a:buFont typeface="Wingdings" charset="2"/>
        <a:buChar char="q"/>
        <a:defRPr sz="1500" b="0" i="0" kern="1200">
          <a:solidFill>
            <a:schemeClr val="accent6"/>
          </a:solidFill>
          <a:latin typeface="Century Gothic" charset="0"/>
          <a:ea typeface="Century Gothic" charset="0"/>
          <a:cs typeface="Century Gothic" charset="0"/>
        </a:defRPr>
      </a:lvl3pPr>
      <a:lvl4pPr marL="843534" indent="-171450" algn="l" defTabSz="685800" rtl="0" eaLnBrk="1" latinLnBrk="0" hangingPunct="1">
        <a:spcBef>
          <a:spcPct val="20000"/>
        </a:spcBef>
        <a:buClr>
          <a:schemeClr val="accent1"/>
        </a:buClr>
        <a:buSzPct val="100000"/>
        <a:buFont typeface="Wingdings" charset="2"/>
        <a:buChar char="§"/>
        <a:defRPr sz="1350" b="0" i="0" kern="1200">
          <a:solidFill>
            <a:schemeClr val="accent6"/>
          </a:solidFill>
          <a:latin typeface="Century Gothic" charset="0"/>
          <a:ea typeface="Century Gothic" charset="0"/>
          <a:cs typeface="Century Gothic" charset="0"/>
        </a:defRPr>
      </a:lvl4pPr>
      <a:lvl5pPr marL="994410" indent="-171450" algn="l" defTabSz="685800" rtl="0" eaLnBrk="1" latinLnBrk="0" hangingPunct="1">
        <a:spcBef>
          <a:spcPct val="20000"/>
        </a:spcBef>
        <a:buClr>
          <a:schemeClr val="accent1"/>
        </a:buClr>
        <a:buSzPct val="100000"/>
        <a:buFont typeface="Arial" charset="0"/>
        <a:buChar char="•"/>
        <a:defRPr sz="1200" b="0" i="0" kern="1200" baseline="0">
          <a:solidFill>
            <a:schemeClr val="accent6"/>
          </a:solidFill>
          <a:latin typeface="Century Gothic" charset="0"/>
          <a:ea typeface="Century Gothic" charset="0"/>
          <a:cs typeface="Century Gothic" charset="0"/>
        </a:defRPr>
      </a:lvl5pPr>
      <a:lvl6pPr marL="1138428" indent="-171450" algn="l" defTabSz="6858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050" kern="1200">
          <a:solidFill>
            <a:schemeClr val="tx2"/>
          </a:solidFill>
          <a:latin typeface="+mn-lt"/>
          <a:ea typeface="+mn-ea"/>
          <a:cs typeface="+mn-cs"/>
        </a:defRPr>
      </a:lvl6pPr>
      <a:lvl7pPr marL="1289304" indent="-171450" algn="l" defTabSz="6858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050" kern="1200">
          <a:solidFill>
            <a:schemeClr val="tx2"/>
          </a:solidFill>
          <a:latin typeface="+mn-lt"/>
          <a:ea typeface="+mn-ea"/>
          <a:cs typeface="+mn-cs"/>
        </a:defRPr>
      </a:lvl7pPr>
      <a:lvl8pPr marL="1440180" indent="-171450" algn="l" defTabSz="6858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050" kern="1200">
          <a:solidFill>
            <a:schemeClr val="tx2"/>
          </a:solidFill>
          <a:latin typeface="+mn-lt"/>
          <a:ea typeface="+mn-ea"/>
          <a:cs typeface="+mn-cs"/>
        </a:defRPr>
      </a:lvl8pPr>
      <a:lvl9pPr marL="1591056" indent="-171450" algn="l" defTabSz="6858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05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dkman.io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oo.gl/MwSrkA" TargetMode="External"/><Relationship Id="rId4" Type="http://schemas.openxmlformats.org/officeDocument/2006/relationships/hyperlink" Target="https://github.com/creationix/nvm/blob/master/README.md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csqlclient.com/" TargetMode="External"/><Relationship Id="rId3" Type="http://schemas.openxmlformats.org/officeDocument/2006/relationships/hyperlink" Target="https://github.com/jkwuc89/tasktracker" TargetMode="External"/><Relationship Id="rId7" Type="http://schemas.openxmlformats.org/officeDocument/2006/relationships/hyperlink" Target="https://docs.microsoft.com/en-us/azure/sql-database/sql-database-firewall-configure" TargetMode="External"/><Relationship Id="rId2" Type="http://schemas.openxmlformats.org/officeDocument/2006/relationships/hyperlink" Target="https://goo.gl/DQ7cE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microsoft.com/en-us/azure/sql-database/sql-database-get-started-portal" TargetMode="External"/><Relationship Id="rId5" Type="http://schemas.openxmlformats.org/officeDocument/2006/relationships/hyperlink" Target="https://start.spring.io/" TargetMode="External"/><Relationship Id="rId4" Type="http://schemas.openxmlformats.org/officeDocument/2006/relationships/hyperlink" Target="https://try.kotlinlang.org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kwedinger" TargetMode="External"/><Relationship Id="rId2" Type="http://schemas.openxmlformats.org/officeDocument/2006/relationships/hyperlink" Target="https://jkwuc89.github.io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jkwuc89/tasktracker" TargetMode="External"/><Relationship Id="rId5" Type="http://schemas.openxmlformats.org/officeDocument/2006/relationships/hyperlink" Target="https://goo.gl/DQ7cEU" TargetMode="External"/><Relationship Id="rId4" Type="http://schemas.openxmlformats.org/officeDocument/2006/relationships/hyperlink" Target="https://github.com/jkwuc89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DQ7cEU" TargetMode="External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jkwuc89/tasktracker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improving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9-tYZkJ2p5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pring.io/blog/2017/01/04/introducing-kotlin-support-in-spring-framework-5-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ry.kotlinlang.org/" TargetMode="External"/><Relationship Id="rId2" Type="http://schemas.openxmlformats.org/officeDocument/2006/relationships/hyperlink" Target="https://kotlinlang.org/docs/referenc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dventofcode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tart.spring.io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4403" y="5815853"/>
            <a:ext cx="9282753" cy="763769"/>
          </a:xfrm>
        </p:spPr>
        <p:txBody>
          <a:bodyPr/>
          <a:lstStyle/>
          <a:p>
            <a:r>
              <a:rPr lang="en-US" dirty="0"/>
              <a:t>Keith Wedinger</a:t>
            </a:r>
          </a:p>
          <a:p>
            <a:r>
              <a:rPr lang="en-US" dirty="0"/>
              <a:t>Technical Director – Improving Columbus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434402" y="4636026"/>
            <a:ext cx="9282753" cy="1179827"/>
          </a:xfrm>
        </p:spPr>
        <p:txBody>
          <a:bodyPr/>
          <a:lstStyle/>
          <a:p>
            <a:r>
              <a:rPr lang="en-US" dirty="0"/>
              <a:t>Dogs and Cats, Living Together:</a:t>
            </a:r>
            <a:br>
              <a:rPr lang="en-US" dirty="0"/>
            </a:br>
            <a:r>
              <a:rPr lang="en-US" dirty="0"/>
              <a:t>Kotlin, Spring Boot and REST on Azure</a:t>
            </a:r>
          </a:p>
        </p:txBody>
      </p:sp>
    </p:spTree>
    <p:extLst>
      <p:ext uri="{BB962C8B-B14F-4D97-AF65-F5344CB8AC3E}">
        <p14:creationId xmlns:p14="http://schemas.microsoft.com/office/powerpoint/2010/main" val="918530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0FA92-D218-794C-A9AD-6726A9998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Brief </a:t>
            </a:r>
            <a:r>
              <a:rPr lang="en-US" dirty="0" err="1"/>
              <a:t>RESTpite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7A10F-494F-1245-ADA1-E47F9A2EAC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 </a:t>
            </a:r>
            <a:r>
              <a:rPr lang="en-US" sz="2000" i="1" dirty="0"/>
              <a:t>“lingua franca” </a:t>
            </a:r>
            <a:r>
              <a:rPr lang="en-US" sz="2000" dirty="0"/>
              <a:t>for web integration</a:t>
            </a:r>
          </a:p>
          <a:p>
            <a:r>
              <a:rPr lang="en-US" sz="2000" dirty="0"/>
              <a:t>For those not familiar…</a:t>
            </a:r>
          </a:p>
          <a:p>
            <a:pPr lvl="1"/>
            <a:r>
              <a:rPr lang="en-US" sz="1800" dirty="0"/>
              <a:t>JSON based</a:t>
            </a:r>
          </a:p>
          <a:p>
            <a:pPr lvl="1"/>
            <a:r>
              <a:rPr lang="en-US" sz="1800" dirty="0"/>
              <a:t>Stateless</a:t>
            </a:r>
          </a:p>
          <a:p>
            <a:pPr lvl="1"/>
            <a:r>
              <a:rPr lang="en-US" sz="1800" dirty="0"/>
              <a:t>Ubiquitous support on front end and back end</a:t>
            </a:r>
          </a:p>
          <a:p>
            <a:pPr lvl="1"/>
            <a:r>
              <a:rPr lang="en-US" sz="1800" dirty="0"/>
              <a:t>The basics</a:t>
            </a:r>
          </a:p>
          <a:p>
            <a:pPr marL="274320" lvl="1" indent="0">
              <a:buNone/>
            </a:pPr>
            <a:endParaRPr lang="en-US" sz="180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D4F5CE7-9201-F547-B0C9-E40F8C19C36B}"/>
              </a:ext>
            </a:extLst>
          </p:cNvPr>
          <p:cNvSpPr>
            <a:spLocks noGrp="1"/>
          </p:cNvSpPr>
          <p:nvPr>
            <p:ph type="subTitle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630977-63FB-034C-98C2-E76F9076C6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Dogs and Cats, Living Together: Kotlin, Spring Boot and REST on Azure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8A566-57DA-0A48-A7E1-C116872C44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ABCABC6B-F667-1540-8370-D056DC2C0FCE}" type="slidenum">
              <a:rPr lang="en-US" smtClean="0"/>
              <a:pPr algn="l"/>
              <a:t>10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F32C494-62B8-D944-AD84-97AA51299E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065643"/>
              </p:ext>
            </p:extLst>
          </p:nvPr>
        </p:nvGraphicFramePr>
        <p:xfrm>
          <a:off x="1845055" y="3605812"/>
          <a:ext cx="812588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2942">
                  <a:extLst>
                    <a:ext uri="{9D8B030D-6E8A-4147-A177-3AD203B41FA5}">
                      <a16:colId xmlns:a16="http://schemas.microsoft.com/office/drawing/2014/main" val="710605453"/>
                    </a:ext>
                  </a:extLst>
                </a:gridCol>
                <a:gridCol w="4062942">
                  <a:extLst>
                    <a:ext uri="{9D8B030D-6E8A-4147-A177-3AD203B41FA5}">
                      <a16:colId xmlns:a16="http://schemas.microsoft.com/office/drawing/2014/main" val="42370367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HTTP Verb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CRUD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309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Create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230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722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Update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0744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DELETE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Delete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699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4015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CCDB9-A4EC-004B-97F6-6B3CB6B54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Azure, really?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52C5B-1346-9D4E-A9FE-CA4158CC5D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YES!! </a:t>
            </a:r>
            <a:r>
              <a:rPr lang="en-US" sz="2400" dirty="0"/>
              <a:t>(granted, it is not the only game in town)</a:t>
            </a:r>
            <a:endParaRPr lang="en-US" sz="2400" b="1" dirty="0"/>
          </a:p>
          <a:p>
            <a:r>
              <a:rPr lang="en-US" sz="2400" dirty="0"/>
              <a:t>Microsoft is no longer a Windows/.NET only company</a:t>
            </a:r>
          </a:p>
          <a:p>
            <a:r>
              <a:rPr lang="en-US" sz="2400" dirty="0"/>
              <a:t>Azure treats Java as a </a:t>
            </a:r>
            <a:r>
              <a:rPr lang="en-US" sz="2400" u="sng" dirty="0"/>
              <a:t>first class citizen</a:t>
            </a:r>
            <a:r>
              <a:rPr lang="en-US" sz="2400" dirty="0"/>
              <a:t> 🎉</a:t>
            </a:r>
          </a:p>
          <a:p>
            <a:pPr lvl="1"/>
            <a:r>
              <a:rPr lang="en-US" sz="2000" dirty="0"/>
              <a:t>Not relegated to VMs or containers</a:t>
            </a:r>
          </a:p>
          <a:p>
            <a:pPr lvl="1"/>
            <a:r>
              <a:rPr lang="en-US" sz="2000" dirty="0"/>
              <a:t>And you can use MySQL if you wish (we are using MSSQL today)</a:t>
            </a:r>
          </a:p>
          <a:p>
            <a:endParaRPr lang="en-US" sz="240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03DA972-A463-3F4E-876D-94A35752A40F}"/>
              </a:ext>
            </a:extLst>
          </p:cNvPr>
          <p:cNvSpPr>
            <a:spLocks noGrp="1"/>
          </p:cNvSpPr>
          <p:nvPr>
            <p:ph type="subTitle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8157C-5CE9-EE4D-B120-994F4896CD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Dogs and Cats, Living Together: Kotlin, Spring Boot and REST on Azure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C77142-096A-C642-B25A-E5A62BCC4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ABCABC6B-F667-1540-8370-D056DC2C0FCE}" type="slidenum">
              <a:rPr lang="en-US" smtClean="0"/>
              <a:pPr algn="l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50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6743A-6C42-8644-AA7A-4FE77DBCC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how do we do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06633-5D07-9B44-AD8F-EED4A2BC5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" indent="0">
              <a:buNone/>
            </a:pPr>
            <a:r>
              <a:rPr lang="en-US" dirty="0"/>
              <a:t>First, some recommendations and tips</a:t>
            </a:r>
          </a:p>
          <a:p>
            <a:r>
              <a:rPr lang="en-US" dirty="0"/>
              <a:t>Azure Debug Console is your friend</a:t>
            </a:r>
          </a:p>
          <a:p>
            <a:r>
              <a:rPr lang="en-US" dirty="0"/>
              <a:t>Use </a:t>
            </a:r>
            <a:r>
              <a:rPr lang="en-US" b="1" dirty="0" err="1"/>
              <a:t>sdkman</a:t>
            </a:r>
            <a:r>
              <a:rPr lang="en-US" dirty="0"/>
              <a:t> to manage and use multiple </a:t>
            </a:r>
            <a:r>
              <a:rPr lang="en-US" dirty="0" err="1"/>
              <a:t>gradle</a:t>
            </a:r>
            <a:r>
              <a:rPr lang="en-US" dirty="0"/>
              <a:t> / </a:t>
            </a:r>
            <a:r>
              <a:rPr lang="en-US" dirty="0" err="1"/>
              <a:t>kotlin</a:t>
            </a:r>
            <a:r>
              <a:rPr lang="en-US" dirty="0"/>
              <a:t> / maven versions</a:t>
            </a:r>
          </a:p>
          <a:p>
            <a:pPr lvl="1"/>
            <a:r>
              <a:rPr lang="en-US" sz="1600" dirty="0">
                <a:hlinkClick r:id="rId3"/>
              </a:rPr>
              <a:t>http://sdkman.io</a:t>
            </a:r>
            <a:endParaRPr lang="en-US" sz="1600" dirty="0"/>
          </a:p>
          <a:p>
            <a:r>
              <a:rPr lang="en-US" dirty="0"/>
              <a:t>Use </a:t>
            </a:r>
            <a:r>
              <a:rPr lang="en-US" b="1" dirty="0" err="1"/>
              <a:t>nvm</a:t>
            </a:r>
            <a:r>
              <a:rPr lang="en-US" b="1" dirty="0"/>
              <a:t> </a:t>
            </a:r>
            <a:r>
              <a:rPr lang="en-US" dirty="0"/>
              <a:t>to manage and use multiple node / </a:t>
            </a:r>
            <a:r>
              <a:rPr lang="en-US" dirty="0" err="1"/>
              <a:t>npm</a:t>
            </a:r>
            <a:r>
              <a:rPr lang="en-US" dirty="0"/>
              <a:t> versions</a:t>
            </a:r>
          </a:p>
          <a:p>
            <a:pPr lvl="1"/>
            <a:r>
              <a:rPr lang="en-US" sz="1600" dirty="0">
                <a:hlinkClick r:id="rId4"/>
              </a:rPr>
              <a:t>https://github.com/creationix/nvm/blob/master/README.md</a:t>
            </a:r>
            <a:endParaRPr lang="en-US" sz="1600" dirty="0"/>
          </a:p>
          <a:p>
            <a:r>
              <a:rPr lang="en-US" dirty="0"/>
              <a:t>Use </a:t>
            </a:r>
            <a:r>
              <a:rPr lang="en-US" dirty="0" err="1"/>
              <a:t>gradle</a:t>
            </a:r>
            <a:r>
              <a:rPr lang="en-US" dirty="0"/>
              <a:t> wrapper inside </a:t>
            </a:r>
            <a:r>
              <a:rPr lang="en-US" dirty="0" err="1"/>
              <a:t>Gradle</a:t>
            </a:r>
            <a:r>
              <a:rPr lang="en-US" dirty="0"/>
              <a:t> based projects (demo soon)</a:t>
            </a:r>
          </a:p>
          <a:p>
            <a:r>
              <a:rPr lang="en-US" dirty="0"/>
              <a:t>What about Azure Toolkit for IntelliJ IDEA?</a:t>
            </a:r>
          </a:p>
          <a:p>
            <a:r>
              <a:rPr lang="en-US" dirty="0"/>
              <a:t>Use an FTP client other than </a:t>
            </a:r>
            <a:r>
              <a:rPr lang="en-US" dirty="0" err="1"/>
              <a:t>Filezilla</a:t>
            </a:r>
            <a:r>
              <a:rPr lang="en-US" dirty="0"/>
              <a:t> for FTP client deployment</a:t>
            </a:r>
          </a:p>
          <a:p>
            <a:r>
              <a:rPr lang="en-US" dirty="0"/>
              <a:t>Install a clipboard manager</a:t>
            </a:r>
          </a:p>
          <a:p>
            <a:pPr lvl="1"/>
            <a:r>
              <a:rPr lang="en-US" dirty="0"/>
              <a:t>I like </a:t>
            </a:r>
            <a:r>
              <a:rPr lang="en-US" b="1" dirty="0" err="1"/>
              <a:t>Copy’em</a:t>
            </a:r>
            <a:r>
              <a:rPr lang="en-US" b="1" dirty="0"/>
              <a:t> Paste </a:t>
            </a:r>
            <a:r>
              <a:rPr lang="en-US" dirty="0"/>
              <a:t>- </a:t>
            </a:r>
            <a:r>
              <a:rPr lang="en-US" dirty="0">
                <a:hlinkClick r:id="rId5"/>
              </a:rPr>
              <a:t>https://goo.gl/MwSrkA</a:t>
            </a:r>
            <a:endParaRPr lang="en-US" dirty="0"/>
          </a:p>
          <a:p>
            <a:r>
              <a:rPr lang="en-US" dirty="0"/>
              <a:t>Mac users, check out </a:t>
            </a:r>
            <a:r>
              <a:rPr lang="en-US" b="1" dirty="0" err="1"/>
              <a:t>SQLPro</a:t>
            </a:r>
            <a:r>
              <a:rPr lang="en-US" b="1" dirty="0"/>
              <a:t> for MSSQL</a:t>
            </a: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A7FC29D-DE93-D640-8034-41978FD492C6}"/>
              </a:ext>
            </a:extLst>
          </p:cNvPr>
          <p:cNvSpPr>
            <a:spLocks noGrp="1"/>
          </p:cNvSpPr>
          <p:nvPr>
            <p:ph type="subTitle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D5634-CB80-2D45-A34C-24C66E6127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Dogs and Cats, Living Together: Kotlin, Spring Boot and REST on Azure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CA060-3F57-694F-9B42-08335B8611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ABCABC6B-F667-1540-8370-D056DC2C0FCE}" type="slidenum">
              <a:rPr lang="en-US" smtClean="0"/>
              <a:pPr algn="l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257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BCB2F-247F-D74A-90FA-B759F6BBB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how do we do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DC161-B36C-2444-9632-139A2978B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4335" indent="-342900">
              <a:buFont typeface="+mj-lt"/>
              <a:buAutoNum type="arabicPeriod"/>
            </a:pPr>
            <a:r>
              <a:rPr lang="en-US" sz="2400" dirty="0"/>
              <a:t>Create Azure resource group</a:t>
            </a:r>
          </a:p>
          <a:p>
            <a:pPr marL="394335" indent="-342900">
              <a:buFont typeface="+mj-lt"/>
              <a:buAutoNum type="arabicPeriod"/>
            </a:pPr>
            <a:r>
              <a:rPr lang="en-US" sz="2400" dirty="0"/>
              <a:t>Create SQL database and configure access</a:t>
            </a:r>
          </a:p>
          <a:p>
            <a:pPr marL="394335" indent="-342900">
              <a:buFont typeface="+mj-lt"/>
              <a:buAutoNum type="arabicPeriod"/>
            </a:pPr>
            <a:r>
              <a:rPr lang="en-US" sz="2400" dirty="0"/>
              <a:t>Create and implement the app</a:t>
            </a:r>
          </a:p>
          <a:p>
            <a:pPr marL="617220" lvl="1" indent="-342900">
              <a:buFont typeface="+mj-lt"/>
              <a:buAutoNum type="alphaLcPeriod"/>
            </a:pPr>
            <a:r>
              <a:rPr lang="en-US" sz="2000" dirty="0"/>
              <a:t>Backend: </a:t>
            </a:r>
            <a:r>
              <a:rPr lang="en-US" sz="2000" dirty="0" err="1"/>
              <a:t>Kotlin</a:t>
            </a:r>
            <a:r>
              <a:rPr lang="en-US" sz="2000" dirty="0"/>
              <a:t> / Spring Boot</a:t>
            </a:r>
          </a:p>
          <a:p>
            <a:pPr marL="617220" lvl="1" indent="-342900">
              <a:buFont typeface="+mj-lt"/>
              <a:buAutoNum type="alphaLcPeriod"/>
            </a:pPr>
            <a:r>
              <a:rPr lang="en-US" sz="2000" dirty="0"/>
              <a:t>Frontend: HTML/CSS/JavaScript</a:t>
            </a:r>
          </a:p>
          <a:p>
            <a:pPr marL="394335" indent="-342900">
              <a:buFont typeface="+mj-lt"/>
              <a:buAutoNum type="arabicPeriod"/>
            </a:pPr>
            <a:r>
              <a:rPr lang="en-US" sz="2400" dirty="0"/>
              <a:t>Test the app locally</a:t>
            </a:r>
          </a:p>
          <a:p>
            <a:pPr marL="394335" indent="-342900">
              <a:buFont typeface="+mj-lt"/>
              <a:buAutoNum type="arabicPeriod"/>
            </a:pPr>
            <a:r>
              <a:rPr lang="en-US" sz="2400" dirty="0"/>
              <a:t>Create Azure resources to deploy the app</a:t>
            </a:r>
          </a:p>
          <a:p>
            <a:pPr marL="394335" indent="-342900">
              <a:buFont typeface="+mj-lt"/>
              <a:buAutoNum type="arabicPeriod"/>
            </a:pPr>
            <a:r>
              <a:rPr lang="en-US" sz="2400" dirty="0"/>
              <a:t>Deploy the app to Azure</a:t>
            </a:r>
          </a:p>
          <a:p>
            <a:pPr marL="394335" indent="-342900">
              <a:buFont typeface="+mj-lt"/>
              <a:buAutoNum type="arabicPeriod"/>
            </a:pPr>
            <a:r>
              <a:rPr lang="en-US" sz="2400" dirty="0"/>
              <a:t>Test the app running on Azure</a:t>
            </a:r>
          </a:p>
          <a:p>
            <a:pPr marL="617220" lvl="1" indent="-342900">
              <a:buFont typeface="+mj-lt"/>
              <a:buAutoNum type="alphaUcPeriod"/>
            </a:pPr>
            <a:endParaRPr lang="en-US" sz="2000" dirty="0"/>
          </a:p>
          <a:p>
            <a:pPr marL="394335" indent="-342900"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6AE50F9-1C30-F74C-AB64-9943507F424A}"/>
              </a:ext>
            </a:extLst>
          </p:cNvPr>
          <p:cNvSpPr>
            <a:spLocks noGrp="1"/>
          </p:cNvSpPr>
          <p:nvPr>
            <p:ph type="subTitle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A58B11-CFF0-D646-B764-D7E9A2F727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Dogs and Cats, Living Together: Kotlin, Spring Boot and REST on Azure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F309A3-C92D-9B4A-808A-A77817D5F1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ABCABC6B-F667-1540-8370-D056DC2C0FCE}" type="slidenum">
              <a:rPr lang="en-US" smtClean="0"/>
              <a:pPr algn="l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671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7D5F0-355A-C845-A929-8F23CA86A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how do we do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467B1-D15E-A444-907D-026A04681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Let’s do this! (demo / code walkthrough)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CC62F3A-88F1-D643-B02B-D37CFE56569F}"/>
              </a:ext>
            </a:extLst>
          </p:cNvPr>
          <p:cNvSpPr>
            <a:spLocks noGrp="1"/>
          </p:cNvSpPr>
          <p:nvPr>
            <p:ph type="subTitle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AAF1F-311D-7543-9D16-E7D194E268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Dogs and Cats, Living Together: Kotlin, Spring Boot and REST on Azure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1D4419-596C-4243-A369-0800DBC911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ABCABC6B-F667-1540-8370-D056DC2C0FCE}" type="slidenum">
              <a:rPr lang="en-US" smtClean="0"/>
              <a:pPr algn="l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735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EF614-3592-204D-8E97-E2372396E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F5CFD-3DED-4044-92A8-142A3065B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This Presentation:</a:t>
            </a:r>
            <a:br>
              <a:rPr lang="en-US" sz="1600" dirty="0"/>
            </a:br>
            <a:r>
              <a:rPr lang="en-US" sz="1600" dirty="0">
                <a:hlinkClick r:id="rId2"/>
              </a:rPr>
              <a:t>https://goo.gl/DQ7cEU</a:t>
            </a:r>
            <a:endParaRPr lang="en-US" sz="1600" dirty="0"/>
          </a:p>
          <a:p>
            <a:r>
              <a:rPr lang="en-US" sz="1600" dirty="0" err="1"/>
              <a:t>Github</a:t>
            </a:r>
            <a:r>
              <a:rPr lang="en-US" sz="1600" dirty="0"/>
              <a:t> repository:</a:t>
            </a:r>
            <a:br>
              <a:rPr lang="en-US" sz="1600" dirty="0"/>
            </a:br>
            <a:r>
              <a:rPr lang="en-US" sz="1600" dirty="0">
                <a:hlinkClick r:id="rId3"/>
              </a:rPr>
              <a:t>https://github.com/jkwuc89/tasktracker</a:t>
            </a:r>
            <a:endParaRPr lang="en-US" sz="1600" dirty="0"/>
          </a:p>
          <a:p>
            <a:r>
              <a:rPr lang="en-US" sz="1600" dirty="0"/>
              <a:t>Try Kotlin:</a:t>
            </a:r>
            <a:br>
              <a:rPr lang="en-US" sz="1600" dirty="0"/>
            </a:br>
            <a:r>
              <a:rPr lang="en-US" sz="1600" dirty="0">
                <a:hlinkClick r:id="rId4"/>
              </a:rPr>
              <a:t>https://try.kotlinlang.org</a:t>
            </a:r>
            <a:endParaRPr lang="en-US" sz="1600" dirty="0"/>
          </a:p>
          <a:p>
            <a:r>
              <a:rPr lang="en-US" sz="1600" dirty="0"/>
              <a:t>Spring Initializer</a:t>
            </a:r>
            <a:br>
              <a:rPr lang="en-US" sz="1600" dirty="0"/>
            </a:br>
            <a:r>
              <a:rPr lang="en-US" sz="1600" dirty="0">
                <a:hlinkClick r:id="rId5"/>
              </a:rPr>
              <a:t>https://start.spring.io</a:t>
            </a:r>
            <a:endParaRPr lang="en-US" sz="1600" dirty="0"/>
          </a:p>
          <a:p>
            <a:r>
              <a:rPr lang="en-US" sz="1600" dirty="0"/>
              <a:t>Create an Azure SQL database:</a:t>
            </a:r>
            <a:br>
              <a:rPr lang="en-US" sz="1600" dirty="0"/>
            </a:br>
            <a:r>
              <a:rPr lang="en-US" sz="1600" dirty="0">
                <a:hlinkClick r:id="rId6"/>
              </a:rPr>
              <a:t>https://docs.microsoft.com/en-us/azure/sql-database/sql-database-get-started-portal</a:t>
            </a:r>
            <a:endParaRPr lang="en-US" sz="1600" dirty="0"/>
          </a:p>
          <a:p>
            <a:r>
              <a:rPr lang="en-US" sz="1600" dirty="0"/>
              <a:t>Azure SQL Database Firewall Rules:</a:t>
            </a:r>
            <a:br>
              <a:rPr lang="en-US" sz="1600" dirty="0"/>
            </a:br>
            <a:r>
              <a:rPr lang="en-US" sz="1600" dirty="0">
                <a:hlinkClick r:id="rId7"/>
              </a:rPr>
              <a:t>https://docs.microsoft.com/en-us/azure/sql-database/sql-database-firewall-configure</a:t>
            </a:r>
            <a:endParaRPr lang="en-US" sz="1600" dirty="0"/>
          </a:p>
          <a:p>
            <a:r>
              <a:rPr lang="en-US" sz="1600" dirty="0" err="1"/>
              <a:t>SQLPro</a:t>
            </a:r>
            <a:r>
              <a:rPr lang="en-US" sz="1600" dirty="0"/>
              <a:t> for MSSQL</a:t>
            </a:r>
            <a:br>
              <a:rPr lang="en-US" sz="1600" dirty="0"/>
            </a:br>
            <a:r>
              <a:rPr lang="en-US" sz="1600" dirty="0">
                <a:hlinkClick r:id="rId8"/>
              </a:rPr>
              <a:t>https://www.macsqlclient.com</a:t>
            </a:r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ABF1A9C-BC6C-724A-8D54-25629C2E7CEE}"/>
              </a:ext>
            </a:extLst>
          </p:cNvPr>
          <p:cNvSpPr>
            <a:spLocks noGrp="1"/>
          </p:cNvSpPr>
          <p:nvPr>
            <p:ph type="subTitle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118F1E-858D-BF47-A320-9056DDF5E3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Dogs and Cats, Living Together: Kotlin, Spring Boot and REST on Azure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B0F5EB-7758-A548-A963-58AE4E86D7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ABCABC6B-F667-1540-8370-D056DC2C0FCE}" type="slidenum">
              <a:rPr lang="en-US" smtClean="0"/>
              <a:pPr algn="l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4954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96339-C805-F149-9761-3970846A2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BBC5C-9019-6D45-A70E-8AE5D4C134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keith.wedinger@improving.com</a:t>
            </a:r>
            <a:endParaRPr lang="en-US" sz="2000" dirty="0"/>
          </a:p>
          <a:p>
            <a:r>
              <a:rPr lang="en-US" sz="2000" dirty="0"/>
              <a:t>Twitter: @jkwuc89</a:t>
            </a:r>
          </a:p>
          <a:p>
            <a:r>
              <a:rPr lang="en-US" sz="2000" dirty="0"/>
              <a:t>Blog: </a:t>
            </a:r>
            <a:r>
              <a:rPr lang="en-US" sz="2000" dirty="0">
                <a:hlinkClick r:id="rId2"/>
              </a:rPr>
              <a:t>https://jkwuc89.github.io</a:t>
            </a:r>
            <a:endParaRPr lang="en-US" sz="2000" dirty="0"/>
          </a:p>
          <a:p>
            <a:r>
              <a:rPr lang="en-US" sz="2000" dirty="0"/>
              <a:t>LinkedIn: </a:t>
            </a:r>
            <a:r>
              <a:rPr lang="en-US" sz="2000" dirty="0">
                <a:hlinkClick r:id="rId3"/>
              </a:rPr>
              <a:t>https://www.linkedin.com/in/kwedinger</a:t>
            </a:r>
            <a:endParaRPr lang="en-US" sz="2000" dirty="0"/>
          </a:p>
          <a:p>
            <a:r>
              <a:rPr lang="en-US" sz="2000" dirty="0"/>
              <a:t>GitHub: </a:t>
            </a:r>
            <a:r>
              <a:rPr lang="en-US" sz="2000" dirty="0">
                <a:hlinkClick r:id="rId4"/>
              </a:rPr>
              <a:t>https://github.com/jkwuc89</a:t>
            </a:r>
            <a:endParaRPr lang="en-US" sz="2000" dirty="0"/>
          </a:p>
          <a:p>
            <a:r>
              <a:rPr lang="en-US" sz="2000" dirty="0"/>
              <a:t>Untapped (for craft beer folks 🍺): jkwuc89</a:t>
            </a:r>
          </a:p>
          <a:p>
            <a:r>
              <a:rPr lang="en-US" sz="2000" dirty="0"/>
              <a:t>This presentation (again): </a:t>
            </a:r>
            <a:r>
              <a:rPr lang="en-US" sz="2000" dirty="0">
                <a:hlinkClick r:id="rId5"/>
              </a:rPr>
              <a:t>https://goo.gl/DQ7cEU</a:t>
            </a:r>
            <a:endParaRPr lang="en-US" sz="2000" dirty="0"/>
          </a:p>
          <a:p>
            <a:r>
              <a:rPr lang="en-US" sz="2000" dirty="0" err="1"/>
              <a:t>Github</a:t>
            </a:r>
            <a:r>
              <a:rPr lang="en-US" sz="2000" dirty="0"/>
              <a:t> repo (again): </a:t>
            </a:r>
            <a:r>
              <a:rPr lang="en-US" sz="2000" dirty="0">
                <a:hlinkClick r:id="rId6"/>
              </a:rPr>
              <a:t>https://github.com/jkwuc89/tasktracker</a:t>
            </a:r>
            <a:endParaRPr lang="en-US" sz="2000" dirty="0"/>
          </a:p>
          <a:p>
            <a:pPr marL="51435" indent="0">
              <a:buNone/>
            </a:pPr>
            <a:endParaRPr lang="en-US" sz="2000" dirty="0"/>
          </a:p>
          <a:p>
            <a:pPr marL="51435" indent="0" algn="ctr">
              <a:buNone/>
            </a:pPr>
            <a:r>
              <a:rPr lang="en-US" sz="4000" b="1" dirty="0">
                <a:solidFill>
                  <a:schemeClr val="accent1"/>
                </a:solidFill>
              </a:rPr>
              <a:t>THANK YOU FOR ATTENDING!!</a:t>
            </a:r>
          </a:p>
          <a:p>
            <a:endParaRPr lang="en-US" sz="200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9CB2240-6451-6F43-823E-2BFBB12FCF86}"/>
              </a:ext>
            </a:extLst>
          </p:cNvPr>
          <p:cNvSpPr>
            <a:spLocks noGrp="1"/>
          </p:cNvSpPr>
          <p:nvPr>
            <p:ph type="subTitle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8F1DCA-C888-4F4B-89E9-EFA2A85D53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Dogs and Cats, Living Together: Kotlin, Spring Boot and REST on Azure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DA90E-1164-CB49-BB04-39D0328A58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ABCABC6B-F667-1540-8370-D056DC2C0FCE}" type="slidenum">
              <a:rPr lang="en-US" smtClean="0"/>
              <a:pPr algn="l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194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21F67-BBFC-564F-BAA1-896FE8F66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30D54-AA0B-1941-9AB2-A1FABC88A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Dogs and Cats</a:t>
            </a:r>
          </a:p>
          <a:p>
            <a:r>
              <a:rPr lang="en-US" dirty="0"/>
              <a:t>Why </a:t>
            </a:r>
            <a:r>
              <a:rPr lang="en-US" dirty="0" err="1"/>
              <a:t>Kotlin</a:t>
            </a:r>
            <a:r>
              <a:rPr lang="en-US" dirty="0"/>
              <a:t>?</a:t>
            </a:r>
          </a:p>
          <a:p>
            <a:r>
              <a:rPr lang="en-US" dirty="0"/>
              <a:t>Why Spring Boot?</a:t>
            </a:r>
          </a:p>
          <a:p>
            <a:r>
              <a:rPr lang="en-US" dirty="0"/>
              <a:t>A Brief </a:t>
            </a:r>
            <a:r>
              <a:rPr lang="en-US" dirty="0" err="1"/>
              <a:t>RESTpite</a:t>
            </a:r>
            <a:endParaRPr lang="en-US" dirty="0"/>
          </a:p>
          <a:p>
            <a:r>
              <a:rPr lang="en-US" dirty="0"/>
              <a:t>Azure, really?</a:t>
            </a:r>
          </a:p>
          <a:p>
            <a:r>
              <a:rPr lang="en-US" dirty="0"/>
              <a:t>So, how do we do this?</a:t>
            </a:r>
          </a:p>
          <a:p>
            <a:r>
              <a:rPr lang="en-US" dirty="0"/>
              <a:t>Links</a:t>
            </a:r>
          </a:p>
          <a:p>
            <a:r>
              <a:rPr lang="en-US" dirty="0"/>
              <a:t>Questions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5F11BCE-061D-2143-9D86-70289F1E02C3}"/>
              </a:ext>
            </a:extLst>
          </p:cNvPr>
          <p:cNvSpPr>
            <a:spLocks noGrp="1"/>
          </p:cNvSpPr>
          <p:nvPr>
            <p:ph type="subTitle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8DF29F-08F2-D34F-AAE8-BC1CC746CD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Dogs and Cats, Living Together: Kotlin, Spring Boot and REST on Azure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03626-B266-0646-A5D6-1D6CC43F59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ABCABC6B-F667-1540-8370-D056DC2C0FCE}" type="slidenum">
              <a:rPr lang="en-US" smtClean="0"/>
              <a:pPr algn="l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067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428AE-A3E3-764E-9B6A-8217D5478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We Get Started…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C164050-9FAD-6B4B-AF7E-39F2469728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4567" y="1233152"/>
            <a:ext cx="3340861" cy="3340861"/>
          </a:xfrm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494F5345-2D74-7D49-8027-AF99D65D7382}"/>
              </a:ext>
            </a:extLst>
          </p:cNvPr>
          <p:cNvSpPr>
            <a:spLocks noGrp="1"/>
          </p:cNvSpPr>
          <p:nvPr>
            <p:ph type="subTitle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A7598-D015-D140-A248-0F4C10D6E2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Dogs and Cats, Living Together: Kotlin, Spring Boot and REST on Azure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154E07-A14C-CB46-8835-DD36BE322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ABCABC6B-F667-1540-8370-D056DC2C0FCE}" type="slidenum">
              <a:rPr lang="en-US" smtClean="0"/>
              <a:pPr algn="l"/>
              <a:t>3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AC3316-0DC7-FE42-8C97-F233651D0BEC}"/>
              </a:ext>
            </a:extLst>
          </p:cNvPr>
          <p:cNvSpPr txBox="1"/>
          <p:nvPr/>
        </p:nvSpPr>
        <p:spPr>
          <a:xfrm>
            <a:off x="289324" y="4772685"/>
            <a:ext cx="116313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No need to write down or take pics of slide deck content</a:t>
            </a:r>
          </a:p>
          <a:p>
            <a:pPr algn="ctr"/>
            <a:r>
              <a:rPr lang="en-US" sz="2800" dirty="0"/>
              <a:t>Presentation: </a:t>
            </a:r>
            <a:r>
              <a:rPr lang="en-US" sz="2800" b="1" dirty="0">
                <a:hlinkClick r:id="rId3"/>
              </a:rPr>
              <a:t>https://goo.gl/DQ7cEU</a:t>
            </a:r>
            <a:endParaRPr lang="en-US" sz="2800" b="1" dirty="0"/>
          </a:p>
          <a:p>
            <a:pPr algn="ctr"/>
            <a:r>
              <a:rPr lang="en-US" sz="2800" dirty="0" err="1"/>
              <a:t>Github</a:t>
            </a:r>
            <a:r>
              <a:rPr lang="en-US" sz="2800" dirty="0"/>
              <a:t> repository: </a:t>
            </a:r>
            <a:r>
              <a:rPr lang="en-US" sz="2800" b="1" dirty="0">
                <a:hlinkClick r:id="rId4"/>
              </a:rPr>
              <a:t>https://github.com/jkwuc89/</a:t>
            </a:r>
            <a:r>
              <a:rPr lang="en-US" sz="2800" b="1">
                <a:hlinkClick r:id="rId4"/>
              </a:rPr>
              <a:t>tasktracker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3198218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C7635-4966-BC4A-84DD-29BFC0ED1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(me)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CD2F1-0788-8746-8807-EE55D7BB7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28+ year career</a:t>
            </a:r>
          </a:p>
          <a:p>
            <a:r>
              <a:rPr lang="en-US" sz="2400" dirty="0"/>
              <a:t>Several development projects for multiple companies</a:t>
            </a:r>
          </a:p>
          <a:p>
            <a:pPr lvl="1"/>
            <a:r>
              <a:rPr lang="en-US" sz="2000" dirty="0"/>
              <a:t>IBM, Lexmark, Diebold, Limited Brands, Sterling Commerce, IBM (again), Leading EDJE, Crown Equipment Corp, Wendy’s, OEC, Improving, Ohio State, Abercrombie &amp; Fitch</a:t>
            </a:r>
          </a:p>
          <a:p>
            <a:r>
              <a:rPr lang="en-US" sz="2400" dirty="0"/>
              <a:t>Enjoy dining, traveling and craft brewery exploration with my wife</a:t>
            </a:r>
          </a:p>
          <a:p>
            <a:r>
              <a:rPr lang="en-US" sz="2400" dirty="0"/>
              <a:t>Who are you?</a:t>
            </a:r>
          </a:p>
          <a:p>
            <a:endParaRPr lang="en-US" sz="240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97E533F-79B0-1242-B668-3B28772F61F0}"/>
              </a:ext>
            </a:extLst>
          </p:cNvPr>
          <p:cNvSpPr>
            <a:spLocks noGrp="1"/>
          </p:cNvSpPr>
          <p:nvPr>
            <p:ph type="subTitle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9E2D86-ADF2-A446-92C2-2DE3B2C018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Dogs and Cats, Living Together: Kotlin, Spring Boot and REST on Azure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065DAA-3C97-BB48-980B-806F5C93A8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ABCABC6B-F667-1540-8370-D056DC2C0FCE}" type="slidenum">
              <a:rPr lang="en-US" smtClean="0"/>
              <a:pPr algn="l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615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029B8-0887-0E44-94F7-FF3426F44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(Improving)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434A7-7358-3F4D-B766-3F66260142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Values: Excellence, Involvement, and Dedication</a:t>
            </a:r>
            <a:r>
              <a:rPr lang="en-US" sz="2000" dirty="0"/>
              <a:t> </a:t>
            </a:r>
          </a:p>
          <a:p>
            <a:r>
              <a:rPr lang="en-US" sz="2000" dirty="0"/>
              <a:t>Complete IT services firm, offering training, consulting, recruiting, and project services</a:t>
            </a:r>
          </a:p>
          <a:p>
            <a:r>
              <a:rPr lang="en-US" sz="2000" dirty="0"/>
              <a:t>Offices in Columbus, Cleveland, Calgary, Minneapolis, Dallas, Houston and College Station</a:t>
            </a:r>
          </a:p>
          <a:p>
            <a:r>
              <a:rPr lang="en-US" sz="2000" dirty="0"/>
              <a:t>Creating a great place to work by </a:t>
            </a:r>
          </a:p>
          <a:p>
            <a:pPr lvl="1"/>
            <a:r>
              <a:rPr lang="en-US" sz="1800" dirty="0"/>
              <a:t>Cultivating an environment that fosters authentic and long term professional relationships </a:t>
            </a:r>
          </a:p>
          <a:p>
            <a:pPr lvl="1"/>
            <a:r>
              <a:rPr lang="en-US" sz="1800" dirty="0"/>
              <a:t>Sharing the success and accomplishments of the company </a:t>
            </a:r>
          </a:p>
          <a:p>
            <a:pPr lvl="1"/>
            <a:r>
              <a:rPr lang="en-US" sz="1800" dirty="0"/>
              <a:t>Promoting open and honest communication </a:t>
            </a:r>
          </a:p>
          <a:p>
            <a:pPr lvl="1"/>
            <a:r>
              <a:rPr lang="en-US" sz="1800" dirty="0"/>
              <a:t>Providing creative ways for each of us to learn and grow</a:t>
            </a:r>
          </a:p>
          <a:p>
            <a:pPr lvl="1"/>
            <a:r>
              <a:rPr lang="en-US" sz="1800" dirty="0"/>
              <a:t>Encouraging a positive atmosphere which is both friendly and fun</a:t>
            </a:r>
          </a:p>
          <a:p>
            <a:r>
              <a:rPr lang="en-US" sz="1950" dirty="0">
                <a:hlinkClick r:id="rId2"/>
              </a:rPr>
              <a:t>http://improving.com</a:t>
            </a:r>
            <a:endParaRPr lang="en-US" sz="1950" dirty="0"/>
          </a:p>
          <a:p>
            <a:pPr marL="51435" indent="0">
              <a:buNone/>
            </a:pPr>
            <a:endParaRPr lang="en-US" sz="195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DF9A954-920E-734B-BC6B-DAB19D274AC3}"/>
              </a:ext>
            </a:extLst>
          </p:cNvPr>
          <p:cNvSpPr>
            <a:spLocks noGrp="1"/>
          </p:cNvSpPr>
          <p:nvPr>
            <p:ph type="subTitle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7DCCD-B733-914A-AB9B-8803BCA877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Dogs and Cats, Living Together: Kotlin, Spring Boot and REST on Azure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67A40-2014-2441-9229-6743DB3B77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ABCABC6B-F667-1540-8370-D056DC2C0FCE}" type="slidenum">
              <a:rPr lang="en-US" smtClean="0"/>
              <a:pPr algn="l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715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72FDD8-1783-6944-87E3-343B240A8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458" y="1233152"/>
            <a:ext cx="10677882" cy="45530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6B63D1-4518-CD47-86E5-EEF2441CB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Dogs and Cats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BC94B-5ADC-8A40-AA02-F082C22D9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325" y="5786221"/>
            <a:ext cx="11631345" cy="487602"/>
          </a:xfrm>
        </p:spPr>
        <p:txBody>
          <a:bodyPr>
            <a:normAutofit lnSpcReduction="10000"/>
          </a:bodyPr>
          <a:lstStyle/>
          <a:p>
            <a:pPr marL="51435" indent="0" algn="ctr">
              <a:buNone/>
            </a:pPr>
            <a:r>
              <a:rPr lang="en-US" sz="2800" dirty="0">
                <a:hlinkClick r:id="rId4"/>
              </a:rPr>
              <a:t>https://</a:t>
            </a:r>
            <a:r>
              <a:rPr lang="en-US" sz="2800" dirty="0" err="1">
                <a:hlinkClick r:id="rId4"/>
              </a:rPr>
              <a:t>www.youtube.com</a:t>
            </a:r>
            <a:r>
              <a:rPr lang="en-US" sz="2800" dirty="0">
                <a:hlinkClick r:id="rId4"/>
              </a:rPr>
              <a:t>/</a:t>
            </a:r>
            <a:r>
              <a:rPr lang="en-US" sz="2800" dirty="0" err="1">
                <a:hlinkClick r:id="rId4"/>
              </a:rPr>
              <a:t>watch?v</a:t>
            </a:r>
            <a:r>
              <a:rPr lang="en-US" sz="2800" dirty="0">
                <a:hlinkClick r:id="rId4"/>
              </a:rPr>
              <a:t>=9-tYZkJ2p54</a:t>
            </a:r>
            <a:endParaRPr lang="en-US" sz="280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BAC6BA7-C6ED-B148-8B3B-560D3B2F4ED1}"/>
              </a:ext>
            </a:extLst>
          </p:cNvPr>
          <p:cNvSpPr>
            <a:spLocks noGrp="1"/>
          </p:cNvSpPr>
          <p:nvPr>
            <p:ph type="subTitle" idx="12"/>
          </p:nvPr>
        </p:nvSpPr>
        <p:spPr/>
        <p:txBody>
          <a:bodyPr/>
          <a:lstStyle/>
          <a:p>
            <a:r>
              <a:rPr lang="en-US" dirty="0"/>
              <a:t>Mass hysteria…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FCE5AB-413F-624C-AADB-EDCD099DB3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Dogs and Cats, Living Together: Kotlin, Spring Boot and REST on Azure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ACACA-1304-F64B-AE6F-953334F2FC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ABCABC6B-F667-1540-8370-D056DC2C0FCE}" type="slidenum">
              <a:rPr lang="en-US" smtClean="0"/>
              <a:pPr algn="l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573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A9C2F-85A6-1F48-B084-1DDE61AB2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Kotlin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7C40A-DF6E-9741-96BE-4CB57A697E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Reason #1: 100% compatibility with Java</a:t>
            </a:r>
          </a:p>
          <a:p>
            <a:pPr lvl="1"/>
            <a:r>
              <a:rPr lang="en-US" dirty="0"/>
              <a:t>Mix and match Java code and </a:t>
            </a:r>
            <a:r>
              <a:rPr lang="en-US" dirty="0" err="1"/>
              <a:t>Kotlin</a:t>
            </a:r>
            <a:r>
              <a:rPr lang="en-US" dirty="0"/>
              <a:t> code freely!</a:t>
            </a:r>
          </a:p>
          <a:p>
            <a:pPr lvl="1"/>
            <a:r>
              <a:rPr lang="en-US" dirty="0"/>
              <a:t>Demo</a:t>
            </a:r>
          </a:p>
          <a:p>
            <a:r>
              <a:rPr lang="en-US" dirty="0"/>
              <a:t>Reason #2: Code brevity</a:t>
            </a:r>
          </a:p>
          <a:p>
            <a:pPr lvl="1"/>
            <a:r>
              <a:rPr lang="en-US" dirty="0"/>
              <a:t>Prime example: Data classes</a:t>
            </a:r>
          </a:p>
          <a:p>
            <a:pPr lvl="2"/>
            <a:r>
              <a:rPr lang="en-US" dirty="0"/>
              <a:t>No more writing getters/setters/</a:t>
            </a:r>
            <a:r>
              <a:rPr lang="en-US" dirty="0" err="1"/>
              <a:t>hashCode</a:t>
            </a:r>
            <a:r>
              <a:rPr lang="en-US" dirty="0"/>
              <a:t>/equals/</a:t>
            </a:r>
            <a:r>
              <a:rPr lang="en-US" dirty="0" err="1"/>
              <a:t>toString</a:t>
            </a:r>
            <a:r>
              <a:rPr lang="en-US" dirty="0"/>
              <a:t>()</a:t>
            </a:r>
          </a:p>
          <a:p>
            <a:pPr lvl="1"/>
            <a:r>
              <a:rPr lang="en-US" dirty="0"/>
              <a:t>Demo</a:t>
            </a:r>
          </a:p>
          <a:p>
            <a:r>
              <a:rPr lang="en-US" dirty="0"/>
              <a:t>Reason #3: Ecosystem support</a:t>
            </a:r>
          </a:p>
          <a:p>
            <a:pPr lvl="1"/>
            <a:r>
              <a:rPr lang="en-US" dirty="0"/>
              <a:t>Spring Framework 5.0</a:t>
            </a:r>
          </a:p>
          <a:p>
            <a:pPr lvl="2"/>
            <a:r>
              <a:rPr lang="en-US" dirty="0">
                <a:hlinkClick r:id="rId3"/>
              </a:rPr>
              <a:t>https://spring.io/blog/2017/01/04/introducing-kotlin-support-in-spring-framework-5-0</a:t>
            </a:r>
            <a:endParaRPr lang="en-US" dirty="0"/>
          </a:p>
          <a:p>
            <a:pPr lvl="1"/>
            <a:r>
              <a:rPr lang="en-US" dirty="0"/>
              <a:t>Android</a:t>
            </a:r>
          </a:p>
          <a:p>
            <a:pPr lvl="1"/>
            <a:r>
              <a:rPr lang="en-US" dirty="0"/>
              <a:t>IntelliJ IDEA</a:t>
            </a:r>
          </a:p>
          <a:p>
            <a:pPr lvl="2"/>
            <a:r>
              <a:rPr lang="en-US" dirty="0"/>
              <a:t>Bonus: Convert Java to </a:t>
            </a:r>
            <a:r>
              <a:rPr lang="en-US" dirty="0" err="1"/>
              <a:t>Kotlin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52221BF-98F6-934D-84FC-A5C3EACB4147}"/>
              </a:ext>
            </a:extLst>
          </p:cNvPr>
          <p:cNvSpPr>
            <a:spLocks noGrp="1"/>
          </p:cNvSpPr>
          <p:nvPr>
            <p:ph type="subTitle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751EEB-57C6-024E-B90E-03EBDCB2F9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Dogs and Cats, Living Together: Kotlin, Spring Boot and REST on Azure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FAAC5-FC95-C843-ADEA-B9D8D66A0C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ABCABC6B-F667-1540-8370-D056DC2C0FCE}" type="slidenum">
              <a:rPr lang="en-US" smtClean="0"/>
              <a:pPr algn="l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71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E005E-2764-DA4D-8B29-5547B81AB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Kotlin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A520C-7947-094A-81DA-E71851EC0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So, how do I learn?</a:t>
            </a:r>
          </a:p>
          <a:p>
            <a:pPr lvl="1"/>
            <a:r>
              <a:rPr lang="en-US" sz="2800" dirty="0"/>
              <a:t>Documentation</a:t>
            </a:r>
          </a:p>
          <a:p>
            <a:pPr lvl="2"/>
            <a:r>
              <a:rPr lang="en-US" sz="2400" dirty="0">
                <a:hlinkClick r:id="rId2"/>
              </a:rPr>
              <a:t>https://kotlinlang.org/docs/reference/</a:t>
            </a:r>
            <a:endParaRPr lang="en-US" sz="2400" dirty="0"/>
          </a:p>
          <a:p>
            <a:pPr lvl="1"/>
            <a:r>
              <a:rPr lang="en-US" sz="2800" dirty="0" err="1"/>
              <a:t>Kotlin</a:t>
            </a:r>
            <a:r>
              <a:rPr lang="en-US" sz="2800" dirty="0"/>
              <a:t> </a:t>
            </a:r>
            <a:r>
              <a:rPr lang="en-US" sz="2800" dirty="0" err="1"/>
              <a:t>Koans</a:t>
            </a:r>
            <a:endParaRPr lang="en-US" sz="2800" dirty="0"/>
          </a:p>
          <a:p>
            <a:pPr lvl="2"/>
            <a:r>
              <a:rPr lang="en-US" sz="2400" dirty="0"/>
              <a:t>Completely online, no local tools necessary</a:t>
            </a:r>
          </a:p>
          <a:p>
            <a:pPr lvl="2"/>
            <a:r>
              <a:rPr lang="en-US" sz="2400" dirty="0">
                <a:hlinkClick r:id="rId3"/>
              </a:rPr>
              <a:t>https://try.kotlinlang.org/</a:t>
            </a:r>
            <a:endParaRPr lang="en-US" sz="2400" dirty="0"/>
          </a:p>
          <a:p>
            <a:pPr lvl="1"/>
            <a:r>
              <a:rPr lang="en-US" sz="2400" dirty="0"/>
              <a:t>Pick a project or challenge and implement it in </a:t>
            </a:r>
            <a:r>
              <a:rPr lang="en-US" sz="2400" dirty="0" err="1"/>
              <a:t>Kotlin</a:t>
            </a:r>
            <a:endParaRPr lang="en-US" sz="2400" dirty="0"/>
          </a:p>
          <a:p>
            <a:pPr lvl="2"/>
            <a:r>
              <a:rPr lang="en-US" sz="2400" dirty="0"/>
              <a:t>Advent of Code - </a:t>
            </a:r>
            <a:r>
              <a:rPr lang="en-US" sz="2400" dirty="0">
                <a:hlinkClick r:id="rId4"/>
              </a:rPr>
              <a:t>http://adventofcode.com</a:t>
            </a:r>
            <a:endParaRPr lang="en-US" sz="2400" dirty="0"/>
          </a:p>
          <a:p>
            <a:pPr lvl="2"/>
            <a:endParaRPr lang="en-US" sz="240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B326C52-2385-074C-AD86-6059FA534673}"/>
              </a:ext>
            </a:extLst>
          </p:cNvPr>
          <p:cNvSpPr>
            <a:spLocks noGrp="1"/>
          </p:cNvSpPr>
          <p:nvPr>
            <p:ph type="subTitle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37C899-C7E9-CB47-9A81-7259E1E471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Dogs and Cats, Living Together: Kotlin, Spring Boot and REST on Azure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19A58A-0FC0-4742-9E7C-6F8A0FE0A3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ABCABC6B-F667-1540-8370-D056DC2C0FCE}" type="slidenum">
              <a:rPr lang="en-US" smtClean="0"/>
              <a:pPr algn="l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330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8EE93-925C-CA4D-99E3-57875D5C4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Spring Boot?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D1A56-A492-D74C-9BB5-9DC0DF88A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Opinionated view of building Spring apps</a:t>
            </a:r>
          </a:p>
          <a:p>
            <a:r>
              <a:rPr lang="en-US" sz="2800" dirty="0"/>
              <a:t>Favors convention over configuration</a:t>
            </a:r>
          </a:p>
          <a:p>
            <a:r>
              <a:rPr lang="en-US" sz="2800" dirty="0"/>
              <a:t>Embedded Tomcat or easy deployment to existing Tomcat</a:t>
            </a:r>
          </a:p>
          <a:p>
            <a:r>
              <a:rPr lang="en-US" sz="2800" dirty="0"/>
              <a:t>Attributes means no more XML(!!!!)</a:t>
            </a:r>
          </a:p>
          <a:p>
            <a:r>
              <a:rPr lang="en-US" sz="2800" dirty="0"/>
              <a:t>Get up and running quickly</a:t>
            </a:r>
          </a:p>
          <a:p>
            <a:pPr lvl="1"/>
            <a:r>
              <a:rPr lang="en-US" sz="2400" dirty="0"/>
              <a:t>Spring Initializer - </a:t>
            </a:r>
            <a:r>
              <a:rPr lang="en-US" sz="2400" dirty="0">
                <a:hlinkClick r:id="rId3"/>
              </a:rPr>
              <a:t>https://start.spring.io</a:t>
            </a:r>
            <a:endParaRPr lang="en-US" sz="2400" dirty="0"/>
          </a:p>
          <a:p>
            <a:pPr lvl="1"/>
            <a:r>
              <a:rPr lang="en-US" sz="2400" dirty="0"/>
              <a:t>Demo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68AD62A-9BE9-2F4A-927A-CE0C49EEEAB0}"/>
              </a:ext>
            </a:extLst>
          </p:cNvPr>
          <p:cNvSpPr>
            <a:spLocks noGrp="1"/>
          </p:cNvSpPr>
          <p:nvPr>
            <p:ph type="subTitle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FEDEF6-99B7-2441-95F4-5E7A3AEF66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Dogs and Cats, Living Together: Kotlin, Spring Boot and REST on Azure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9C63C-07DF-024F-A5B8-2DC057E79F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ABCABC6B-F667-1540-8370-D056DC2C0FCE}" type="slidenum">
              <a:rPr lang="en-US" smtClean="0"/>
              <a:pPr algn="l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0805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improving-2016-new">
      <a:dk1>
        <a:srgbClr val="005596"/>
      </a:dk1>
      <a:lt1>
        <a:srgbClr val="FEFFFF"/>
      </a:lt1>
      <a:dk2>
        <a:srgbClr val="4497D2"/>
      </a:dk2>
      <a:lt2>
        <a:srgbClr val="FFFFFF"/>
      </a:lt2>
      <a:accent1>
        <a:srgbClr val="005596"/>
      </a:accent1>
      <a:accent2>
        <a:srgbClr val="4497D2"/>
      </a:accent2>
      <a:accent3>
        <a:srgbClr val="A9A9A9"/>
      </a:accent3>
      <a:accent4>
        <a:srgbClr val="F4BA41"/>
      </a:accent4>
      <a:accent5>
        <a:srgbClr val="5BC1A6"/>
      </a:accent5>
      <a:accent6>
        <a:srgbClr val="58595A"/>
      </a:accent6>
      <a:hlink>
        <a:srgbClr val="4497D2"/>
      </a:hlink>
      <a:folHlink>
        <a:srgbClr val="A9A9A9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rp-preso-template-wide" id="{82099FDF-ED78-944C-B473-843A9EEB90A9}" vid="{B996CAFE-6E4C-BD42-BEFA-20A2991285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1224</TotalTime>
  <Words>1126</Words>
  <Application>Microsoft Macintosh PowerPoint</Application>
  <PresentationFormat>Custom</PresentationFormat>
  <Paragraphs>178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Century Gothic</vt:lpstr>
      <vt:lpstr>Courier New</vt:lpstr>
      <vt:lpstr>Tahoma</vt:lpstr>
      <vt:lpstr>Wingdings</vt:lpstr>
      <vt:lpstr>Wingdings 2</vt:lpstr>
      <vt:lpstr>Austin</vt:lpstr>
      <vt:lpstr>Dogs and Cats, Living Together: Kotlin, Spring Boot and REST on Azure</vt:lpstr>
      <vt:lpstr>Agenda</vt:lpstr>
      <vt:lpstr>Before We Get Started…</vt:lpstr>
      <vt:lpstr>Introduction (me)</vt:lpstr>
      <vt:lpstr>Introduction (Improving)</vt:lpstr>
      <vt:lpstr>Dogs and Cats</vt:lpstr>
      <vt:lpstr>Why Kotlin?</vt:lpstr>
      <vt:lpstr>Why Kotlin?</vt:lpstr>
      <vt:lpstr>Why Spring Boot?</vt:lpstr>
      <vt:lpstr>A Brief RESTpite</vt:lpstr>
      <vt:lpstr>Azure, really?</vt:lpstr>
      <vt:lpstr>So, how do we do this?</vt:lpstr>
      <vt:lpstr>So, how do we do this?</vt:lpstr>
      <vt:lpstr>So, how do we do this?</vt:lpstr>
      <vt:lpstr>Links</vt:lpstr>
      <vt:lpstr>Questions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Dogs and Cats, Living Together: Kotlin, Spring Boot and REST on Azure</dc:title>
  <dc:creator>KEITH WEDINGER</dc:creator>
  <cp:lastModifiedBy>KEITH WEDINGER</cp:lastModifiedBy>
  <cp:revision>73</cp:revision>
  <dcterms:created xsi:type="dcterms:W3CDTF">2018-04-04T18:30:07Z</dcterms:created>
  <dcterms:modified xsi:type="dcterms:W3CDTF">2018-06-05T11:09:09Z</dcterms:modified>
</cp:coreProperties>
</file>